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 bookmarkIdSeed="2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86" r:id="rId4"/>
    <p:sldId id="287" r:id="rId5"/>
    <p:sldId id="272" r:id="rId6"/>
    <p:sldId id="289" r:id="rId7"/>
    <p:sldId id="266" r:id="rId8"/>
    <p:sldId id="263" r:id="rId9"/>
    <p:sldId id="261" r:id="rId10"/>
    <p:sldId id="259" r:id="rId11"/>
    <p:sldId id="264" r:id="rId12"/>
    <p:sldId id="273" r:id="rId13"/>
    <p:sldId id="291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E43B051-0C0E-45DA-B9F1-821E085296F1}">
          <p14:sldIdLst>
            <p14:sldId id="256"/>
            <p14:sldId id="257"/>
            <p14:sldId id="286"/>
            <p14:sldId id="287"/>
            <p14:sldId id="272"/>
            <p14:sldId id="289"/>
            <p14:sldId id="266"/>
            <p14:sldId id="263"/>
            <p14:sldId id="261"/>
            <p14:sldId id="259"/>
            <p14:sldId id="264"/>
            <p14:sldId id="273"/>
            <p14:sldId id="291"/>
          </p14:sldIdLst>
        </p14:section>
        <p14:section name="Раздел без заголовка" id="{D2ED68F1-11B2-423B-B7C1-5F803207AA4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02BAA9B-AE9E-42F3-A995-9A939E8EDECE}">
  <a:tblStyle styleId="{102BAA9B-AE9E-42F3-A995-9A939E8EDEC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6849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2979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248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6114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22222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1025" y="-11025"/>
            <a:ext cx="9144000" cy="5143500"/>
          </a:xfrm>
          <a:prstGeom prst="rect">
            <a:avLst/>
          </a:prstGeom>
          <a:solidFill>
            <a:srgbClr val="222222">
              <a:alpha val="64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086350" y="-38100"/>
            <a:ext cx="4114800" cy="5219700"/>
          </a:xfrm>
          <a:custGeom>
            <a:avLst/>
            <a:gdLst/>
            <a:ahLst/>
            <a:cxnLst/>
            <a:rect l="l" t="t" r="r" b="b"/>
            <a:pathLst>
              <a:path w="164592" h="208788" extrusionOk="0">
                <a:moveTo>
                  <a:pt x="0" y="1524"/>
                </a:moveTo>
                <a:lnTo>
                  <a:pt x="107442" y="208788"/>
                </a:lnTo>
                <a:lnTo>
                  <a:pt x="164592" y="208788"/>
                </a:lnTo>
                <a:lnTo>
                  <a:pt x="1645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Google Shape;12;p2"/>
          <p:cNvSpPr/>
          <p:nvPr/>
        </p:nvSpPr>
        <p:spPr>
          <a:xfrm flipH="1">
            <a:off x="-418950" y="4394400"/>
            <a:ext cx="8172300" cy="749100"/>
          </a:xfrm>
          <a:prstGeom prst="parallelogram">
            <a:avLst>
              <a:gd name="adj" fmla="val 51542"/>
            </a:avLst>
          </a:prstGeom>
          <a:solidFill>
            <a:srgbClr val="FFFFFF">
              <a:alpha val="17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3" name="Google Shape;13;p2"/>
          <p:cNvSpPr/>
          <p:nvPr/>
        </p:nvSpPr>
        <p:spPr>
          <a:xfrm flipH="1">
            <a:off x="1028475" y="4166400"/>
            <a:ext cx="8369700" cy="228000"/>
          </a:xfrm>
          <a:prstGeom prst="parallelogram">
            <a:avLst>
              <a:gd name="adj" fmla="val 5154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028475" y="0"/>
            <a:ext cx="5238600" cy="402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accen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5086350" y="-38100"/>
            <a:ext cx="4114800" cy="5219700"/>
          </a:xfrm>
          <a:custGeom>
            <a:avLst/>
            <a:gdLst/>
            <a:ahLst/>
            <a:cxnLst/>
            <a:rect l="l" t="t" r="r" b="b"/>
            <a:pathLst>
              <a:path w="164592" h="208788" extrusionOk="0">
                <a:moveTo>
                  <a:pt x="0" y="1524"/>
                </a:moveTo>
                <a:lnTo>
                  <a:pt x="107442" y="208788"/>
                </a:lnTo>
                <a:lnTo>
                  <a:pt x="164592" y="208788"/>
                </a:lnTo>
                <a:lnTo>
                  <a:pt x="164592" y="0"/>
                </a:lnTo>
                <a:close/>
              </a:path>
            </a:pathLst>
          </a:custGeom>
          <a:solidFill>
            <a:srgbClr val="FFFFFF">
              <a:alpha val="17690"/>
            </a:srgbClr>
          </a:solidFill>
          <a:ln>
            <a:noFill/>
          </a:ln>
        </p:spPr>
      </p:sp>
      <p:sp>
        <p:nvSpPr>
          <p:cNvPr id="17" name="Google Shape;17;p3"/>
          <p:cNvSpPr/>
          <p:nvPr/>
        </p:nvSpPr>
        <p:spPr>
          <a:xfrm flipH="1">
            <a:off x="-418950" y="4394400"/>
            <a:ext cx="8172300" cy="749100"/>
          </a:xfrm>
          <a:prstGeom prst="parallelogram">
            <a:avLst>
              <a:gd name="adj" fmla="val 5154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8" name="Google Shape;18;p3"/>
          <p:cNvSpPr/>
          <p:nvPr/>
        </p:nvSpPr>
        <p:spPr>
          <a:xfrm flipH="1">
            <a:off x="1028475" y="4166400"/>
            <a:ext cx="8369700" cy="228000"/>
          </a:xfrm>
          <a:prstGeom prst="parallelogram">
            <a:avLst>
              <a:gd name="adj" fmla="val 51542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1028475" y="2345350"/>
            <a:ext cx="5220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1028475" y="3449650"/>
            <a:ext cx="5220000" cy="5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oogle Shape;31;p5"/>
          <p:cNvGrpSpPr/>
          <p:nvPr/>
        </p:nvGrpSpPr>
        <p:grpSpPr>
          <a:xfrm>
            <a:off x="-903537" y="-38100"/>
            <a:ext cx="10524355" cy="5214650"/>
            <a:chOff x="-903537" y="-38100"/>
            <a:chExt cx="10524355" cy="5214650"/>
          </a:xfrm>
        </p:grpSpPr>
        <p:sp>
          <p:nvSpPr>
            <p:cNvPr id="32" name="Google Shape;32;p5"/>
            <p:cNvSpPr/>
            <p:nvPr/>
          </p:nvSpPr>
          <p:spPr>
            <a:xfrm>
              <a:off x="-55075" y="-38100"/>
              <a:ext cx="3312625" cy="5214650"/>
            </a:xfrm>
            <a:custGeom>
              <a:avLst/>
              <a:gdLst/>
              <a:ahLst/>
              <a:cxnLst/>
              <a:rect l="l" t="t" r="r" b="b"/>
              <a:pathLst>
                <a:path w="132505" h="208586" extrusionOk="0">
                  <a:moveTo>
                    <a:pt x="132505" y="207264"/>
                  </a:moveTo>
                  <a:lnTo>
                    <a:pt x="25063" y="0"/>
                  </a:lnTo>
                  <a:lnTo>
                    <a:pt x="0" y="202"/>
                  </a:lnTo>
                  <a:lnTo>
                    <a:pt x="1322" y="20858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33" name="Google Shape;33;p5"/>
            <p:cNvSpPr/>
            <p:nvPr/>
          </p:nvSpPr>
          <p:spPr>
            <a:xfrm flipH="1">
              <a:off x="-903537" y="-17561"/>
              <a:ext cx="1759200" cy="749100"/>
            </a:xfrm>
            <a:prstGeom prst="parallelogram">
              <a:avLst>
                <a:gd name="adj" fmla="val 51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5"/>
            <p:cNvSpPr/>
            <p:nvPr/>
          </p:nvSpPr>
          <p:spPr>
            <a:xfrm flipH="1">
              <a:off x="472134" y="-9525"/>
              <a:ext cx="518400" cy="749100"/>
            </a:xfrm>
            <a:prstGeom prst="parallelogram">
              <a:avLst>
                <a:gd name="adj" fmla="val 7500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flipH="1">
              <a:off x="742953" y="272850"/>
              <a:ext cx="7505700" cy="749100"/>
            </a:xfrm>
            <a:prstGeom prst="parallelogram">
              <a:avLst>
                <a:gd name="adj" fmla="val 51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5"/>
            <p:cNvSpPr/>
            <p:nvPr/>
          </p:nvSpPr>
          <p:spPr>
            <a:xfrm flipH="1">
              <a:off x="7861618" y="272850"/>
              <a:ext cx="1759200" cy="749100"/>
            </a:xfrm>
            <a:prstGeom prst="parallelogram">
              <a:avLst>
                <a:gd name="adj" fmla="val 5154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5"/>
            <p:cNvSpPr/>
            <p:nvPr/>
          </p:nvSpPr>
          <p:spPr>
            <a:xfrm flipH="1">
              <a:off x="990375" y="4925850"/>
              <a:ext cx="8369700" cy="228000"/>
            </a:xfrm>
            <a:prstGeom prst="parallelogram">
              <a:avLst>
                <a:gd name="adj" fmla="val 5154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104900" y="1277625"/>
            <a:ext cx="7581900" cy="3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▸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6"/>
          <p:cNvGrpSpPr/>
          <p:nvPr/>
        </p:nvGrpSpPr>
        <p:grpSpPr>
          <a:xfrm>
            <a:off x="-903537" y="-38100"/>
            <a:ext cx="10524355" cy="5214650"/>
            <a:chOff x="-903537" y="-38100"/>
            <a:chExt cx="10524355" cy="5214650"/>
          </a:xfrm>
        </p:grpSpPr>
        <p:sp>
          <p:nvSpPr>
            <p:cNvPr id="43" name="Google Shape;43;p6"/>
            <p:cNvSpPr/>
            <p:nvPr/>
          </p:nvSpPr>
          <p:spPr>
            <a:xfrm>
              <a:off x="-55075" y="-38100"/>
              <a:ext cx="3312625" cy="5214650"/>
            </a:xfrm>
            <a:custGeom>
              <a:avLst/>
              <a:gdLst/>
              <a:ahLst/>
              <a:cxnLst/>
              <a:rect l="l" t="t" r="r" b="b"/>
              <a:pathLst>
                <a:path w="132505" h="208586" extrusionOk="0">
                  <a:moveTo>
                    <a:pt x="132505" y="207264"/>
                  </a:moveTo>
                  <a:lnTo>
                    <a:pt x="25063" y="0"/>
                  </a:lnTo>
                  <a:lnTo>
                    <a:pt x="0" y="202"/>
                  </a:lnTo>
                  <a:lnTo>
                    <a:pt x="1322" y="20858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44" name="Google Shape;44;p6"/>
            <p:cNvSpPr/>
            <p:nvPr/>
          </p:nvSpPr>
          <p:spPr>
            <a:xfrm flipH="1">
              <a:off x="-903537" y="-17561"/>
              <a:ext cx="1759200" cy="749100"/>
            </a:xfrm>
            <a:prstGeom prst="parallelogram">
              <a:avLst>
                <a:gd name="adj" fmla="val 51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6"/>
            <p:cNvSpPr/>
            <p:nvPr/>
          </p:nvSpPr>
          <p:spPr>
            <a:xfrm flipH="1">
              <a:off x="472134" y="-9525"/>
              <a:ext cx="518400" cy="749100"/>
            </a:xfrm>
            <a:prstGeom prst="parallelogram">
              <a:avLst>
                <a:gd name="adj" fmla="val 7500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6"/>
            <p:cNvSpPr/>
            <p:nvPr/>
          </p:nvSpPr>
          <p:spPr>
            <a:xfrm flipH="1">
              <a:off x="742953" y="272850"/>
              <a:ext cx="7505700" cy="749100"/>
            </a:xfrm>
            <a:prstGeom prst="parallelogram">
              <a:avLst>
                <a:gd name="adj" fmla="val 51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6"/>
            <p:cNvSpPr/>
            <p:nvPr/>
          </p:nvSpPr>
          <p:spPr>
            <a:xfrm flipH="1">
              <a:off x="7861618" y="272850"/>
              <a:ext cx="1759200" cy="749100"/>
            </a:xfrm>
            <a:prstGeom prst="parallelogram">
              <a:avLst>
                <a:gd name="adj" fmla="val 5154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6"/>
            <p:cNvSpPr/>
            <p:nvPr/>
          </p:nvSpPr>
          <p:spPr>
            <a:xfrm flipH="1">
              <a:off x="990375" y="4925850"/>
              <a:ext cx="8369700" cy="228000"/>
            </a:xfrm>
            <a:prstGeom prst="parallelogram">
              <a:avLst>
                <a:gd name="adj" fmla="val 5154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1101375" y="1311550"/>
            <a:ext cx="3681900" cy="353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▸"/>
              <a:defRPr sz="2600"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2"/>
          </p:nvPr>
        </p:nvSpPr>
        <p:spPr>
          <a:xfrm>
            <a:off x="5004949" y="1311550"/>
            <a:ext cx="3681900" cy="353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▸"/>
              <a:defRPr sz="2600"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7"/>
          <p:cNvGrpSpPr/>
          <p:nvPr/>
        </p:nvGrpSpPr>
        <p:grpSpPr>
          <a:xfrm>
            <a:off x="-903537" y="-38100"/>
            <a:ext cx="10524355" cy="5214650"/>
            <a:chOff x="-903537" y="-38100"/>
            <a:chExt cx="10524355" cy="5214650"/>
          </a:xfrm>
        </p:grpSpPr>
        <p:sp>
          <p:nvSpPr>
            <p:cNvPr id="55" name="Google Shape;55;p7"/>
            <p:cNvSpPr/>
            <p:nvPr/>
          </p:nvSpPr>
          <p:spPr>
            <a:xfrm>
              <a:off x="-55075" y="-38100"/>
              <a:ext cx="3312625" cy="5214650"/>
            </a:xfrm>
            <a:custGeom>
              <a:avLst/>
              <a:gdLst/>
              <a:ahLst/>
              <a:cxnLst/>
              <a:rect l="l" t="t" r="r" b="b"/>
              <a:pathLst>
                <a:path w="132505" h="208586" extrusionOk="0">
                  <a:moveTo>
                    <a:pt x="132505" y="207264"/>
                  </a:moveTo>
                  <a:lnTo>
                    <a:pt x="25063" y="0"/>
                  </a:lnTo>
                  <a:lnTo>
                    <a:pt x="0" y="202"/>
                  </a:lnTo>
                  <a:lnTo>
                    <a:pt x="1322" y="20858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56" name="Google Shape;56;p7"/>
            <p:cNvSpPr/>
            <p:nvPr/>
          </p:nvSpPr>
          <p:spPr>
            <a:xfrm flipH="1">
              <a:off x="-903537" y="-17561"/>
              <a:ext cx="1759200" cy="749100"/>
            </a:xfrm>
            <a:prstGeom prst="parallelogram">
              <a:avLst>
                <a:gd name="adj" fmla="val 51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7"/>
            <p:cNvSpPr/>
            <p:nvPr/>
          </p:nvSpPr>
          <p:spPr>
            <a:xfrm flipH="1">
              <a:off x="472134" y="-9525"/>
              <a:ext cx="518400" cy="749100"/>
            </a:xfrm>
            <a:prstGeom prst="parallelogram">
              <a:avLst>
                <a:gd name="adj" fmla="val 7500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7"/>
            <p:cNvSpPr/>
            <p:nvPr/>
          </p:nvSpPr>
          <p:spPr>
            <a:xfrm flipH="1">
              <a:off x="742953" y="272850"/>
              <a:ext cx="7505700" cy="749100"/>
            </a:xfrm>
            <a:prstGeom prst="parallelogram">
              <a:avLst>
                <a:gd name="adj" fmla="val 51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7"/>
            <p:cNvSpPr/>
            <p:nvPr/>
          </p:nvSpPr>
          <p:spPr>
            <a:xfrm flipH="1">
              <a:off x="7861618" y="272850"/>
              <a:ext cx="1759200" cy="749100"/>
            </a:xfrm>
            <a:prstGeom prst="parallelogram">
              <a:avLst>
                <a:gd name="adj" fmla="val 5154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7"/>
            <p:cNvSpPr/>
            <p:nvPr/>
          </p:nvSpPr>
          <p:spPr>
            <a:xfrm flipH="1">
              <a:off x="990375" y="4925850"/>
              <a:ext cx="8369700" cy="228000"/>
            </a:xfrm>
            <a:prstGeom prst="parallelogram">
              <a:avLst>
                <a:gd name="adj" fmla="val 5154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" name="Google Shape;61;p7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body" idx="1"/>
          </p:nvPr>
        </p:nvSpPr>
        <p:spPr>
          <a:xfrm>
            <a:off x="1104900" y="1224350"/>
            <a:ext cx="2423100" cy="354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body" idx="2"/>
          </p:nvPr>
        </p:nvSpPr>
        <p:spPr>
          <a:xfrm>
            <a:off x="3652189" y="1224350"/>
            <a:ext cx="2423100" cy="354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3"/>
          </p:nvPr>
        </p:nvSpPr>
        <p:spPr>
          <a:xfrm>
            <a:off x="6199478" y="1224350"/>
            <a:ext cx="2423100" cy="354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8"/>
          <p:cNvGrpSpPr/>
          <p:nvPr/>
        </p:nvGrpSpPr>
        <p:grpSpPr>
          <a:xfrm>
            <a:off x="-903537" y="-38100"/>
            <a:ext cx="10524355" cy="5214650"/>
            <a:chOff x="-903537" y="-38100"/>
            <a:chExt cx="10524355" cy="5214650"/>
          </a:xfrm>
        </p:grpSpPr>
        <p:sp>
          <p:nvSpPr>
            <p:cNvPr id="68" name="Google Shape;68;p8"/>
            <p:cNvSpPr/>
            <p:nvPr/>
          </p:nvSpPr>
          <p:spPr>
            <a:xfrm>
              <a:off x="-55075" y="-38100"/>
              <a:ext cx="3312625" cy="5214650"/>
            </a:xfrm>
            <a:custGeom>
              <a:avLst/>
              <a:gdLst/>
              <a:ahLst/>
              <a:cxnLst/>
              <a:rect l="l" t="t" r="r" b="b"/>
              <a:pathLst>
                <a:path w="132505" h="208586" extrusionOk="0">
                  <a:moveTo>
                    <a:pt x="132505" y="207264"/>
                  </a:moveTo>
                  <a:lnTo>
                    <a:pt x="25063" y="0"/>
                  </a:lnTo>
                  <a:lnTo>
                    <a:pt x="0" y="202"/>
                  </a:lnTo>
                  <a:lnTo>
                    <a:pt x="1322" y="20858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69" name="Google Shape;69;p8"/>
            <p:cNvSpPr/>
            <p:nvPr/>
          </p:nvSpPr>
          <p:spPr>
            <a:xfrm flipH="1">
              <a:off x="-903537" y="-17561"/>
              <a:ext cx="1759200" cy="749100"/>
            </a:xfrm>
            <a:prstGeom prst="parallelogram">
              <a:avLst>
                <a:gd name="adj" fmla="val 51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8"/>
            <p:cNvSpPr/>
            <p:nvPr/>
          </p:nvSpPr>
          <p:spPr>
            <a:xfrm flipH="1">
              <a:off x="472134" y="-9525"/>
              <a:ext cx="518400" cy="749100"/>
            </a:xfrm>
            <a:prstGeom prst="parallelogram">
              <a:avLst>
                <a:gd name="adj" fmla="val 7500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8"/>
            <p:cNvSpPr/>
            <p:nvPr/>
          </p:nvSpPr>
          <p:spPr>
            <a:xfrm flipH="1">
              <a:off x="742953" y="272850"/>
              <a:ext cx="7505700" cy="749100"/>
            </a:xfrm>
            <a:prstGeom prst="parallelogram">
              <a:avLst>
                <a:gd name="adj" fmla="val 51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flipH="1">
              <a:off x="7861618" y="272850"/>
              <a:ext cx="1759200" cy="749100"/>
            </a:xfrm>
            <a:prstGeom prst="parallelogram">
              <a:avLst>
                <a:gd name="adj" fmla="val 5154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flipH="1">
              <a:off x="990375" y="4925850"/>
              <a:ext cx="8369700" cy="228000"/>
            </a:xfrm>
            <a:prstGeom prst="parallelogram">
              <a:avLst>
                <a:gd name="adj" fmla="val 5154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" name="Google Shape;74;p8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TITLE_ONLY_1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l" t="t" r="r" b="b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rgbClr val="FFFFFF">
              <a:alpha val="17690"/>
            </a:srgbClr>
          </a:solidFill>
          <a:ln>
            <a:noFill/>
          </a:ln>
        </p:spPr>
      </p:sp>
      <p:sp>
        <p:nvSpPr>
          <p:cNvPr id="78" name="Google Shape;78;p9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9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9"/>
          <p:cNvSpPr/>
          <p:nvPr/>
        </p:nvSpPr>
        <p:spPr>
          <a:xfrm flipH="1">
            <a:off x="742953" y="272850"/>
            <a:ext cx="7505700" cy="749100"/>
          </a:xfrm>
          <a:prstGeom prst="parallelogram">
            <a:avLst>
              <a:gd name="adj" fmla="val 51542"/>
            </a:avLst>
          </a:prstGeom>
          <a:solidFill>
            <a:srgbClr val="222222">
              <a:alpha val="64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9"/>
          <p:cNvSpPr/>
          <p:nvPr/>
        </p:nvSpPr>
        <p:spPr>
          <a:xfrm flipH="1">
            <a:off x="7861618" y="272850"/>
            <a:ext cx="1759200" cy="749100"/>
          </a:xfrm>
          <a:prstGeom prst="parallelogram">
            <a:avLst>
              <a:gd name="adj" fmla="val 5154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9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9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04900" y="1200150"/>
            <a:ext cx="7581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"/>
              <a:buChar char="▸"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Char char="▹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"/>
              <a:buChar char="▹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>
            <a:spLocks noGrp="1"/>
          </p:cNvSpPr>
          <p:nvPr>
            <p:ph type="ctrTitle"/>
          </p:nvPr>
        </p:nvSpPr>
        <p:spPr>
          <a:xfrm>
            <a:off x="121921" y="-1"/>
            <a:ext cx="9022080" cy="41317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ЛИЧНАЯ ЗАИНТЕРЕСОВАНННОСТЬ И КОНФЛИКТ ИНТЕРЕСОВ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61AE00-ABBA-465C-923C-5A026CEB1D08}"/>
              </a:ext>
            </a:extLst>
          </p:cNvPr>
          <p:cNvSpPr txBox="1"/>
          <p:nvPr/>
        </p:nvSpPr>
        <p:spPr>
          <a:xfrm>
            <a:off x="349135" y="4419308"/>
            <a:ext cx="8649169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ru-RU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Долгих Елена Владимировна, советник отдела по профилактике коррупционных и иных правонарушений администрации Губернатора Новосибирской области и Правительства Новосибирской </a:t>
            </a:r>
            <a:r>
              <a:rPr lang="ru-RU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</a:t>
            </a:r>
            <a:r>
              <a:rPr lang="ru-R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238 64 82,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deva@nso.ru</a:t>
            </a:r>
            <a:endParaRPr lang="ru-RU" sz="14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8226" y="4135412"/>
            <a:ext cx="1457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04.10.2022</a:t>
            </a:r>
            <a:endParaRPr lang="ru-RU" b="1" dirty="0">
              <a:solidFill>
                <a:schemeClr val="bg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 txBox="1">
            <a:spLocks noGrp="1"/>
          </p:cNvSpPr>
          <p:nvPr>
            <p:ph type="sldNum" idx="4294967295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5" name="Параллелограмм 4"/>
          <p:cNvSpPr/>
          <p:nvPr/>
        </p:nvSpPr>
        <p:spPr>
          <a:xfrm flipV="1">
            <a:off x="723900" y="263262"/>
            <a:ext cx="7084907" cy="398000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23900" y="211443"/>
            <a:ext cx="72311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lt1"/>
              </a:buClr>
              <a:buSzPts val="2400"/>
            </a:pPr>
            <a:r>
              <a:rPr lang="ru-RU" sz="2000" dirty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Dosis"/>
              </a:rPr>
              <a:t>Ответственность государственных гражданских служащих</a:t>
            </a:r>
          </a:p>
        </p:txBody>
      </p:sp>
      <p:sp>
        <p:nvSpPr>
          <p:cNvPr id="7" name="Параллелограмм 6"/>
          <p:cNvSpPr/>
          <p:nvPr/>
        </p:nvSpPr>
        <p:spPr>
          <a:xfrm flipV="1">
            <a:off x="184458" y="807269"/>
            <a:ext cx="7084907" cy="398000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8" name="Параллелограмм 7"/>
          <p:cNvSpPr/>
          <p:nvPr/>
        </p:nvSpPr>
        <p:spPr>
          <a:xfrm flipV="1">
            <a:off x="-10519" y="1319989"/>
            <a:ext cx="4287520" cy="1304127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9" name="Параллелограмм 8"/>
          <p:cNvSpPr/>
          <p:nvPr/>
        </p:nvSpPr>
        <p:spPr>
          <a:xfrm flipV="1">
            <a:off x="4155290" y="1326132"/>
            <a:ext cx="4449929" cy="1301266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 rot="10800000" flipV="1">
            <a:off x="504176" y="1378827"/>
            <a:ext cx="362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Непринятие служащим, являющимся стороной конфликта интересов, мер по предотвращению или урегулированию конфликта интересов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6437" y="848199"/>
            <a:ext cx="4585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Увольнение (только на основании проверки):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7197" y="1375841"/>
            <a:ext cx="3764529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Непринятие служащим, являющимся представителем нанимателя, которому стало известно о </a:t>
            </a:r>
            <a:r>
              <a:rPr lang="ru-RU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возникновении у подчиненного ему гражданского служащего личной заинтересованности, которая приводит или может привести к конфликту интересов</a:t>
            </a:r>
            <a:r>
              <a:rPr lang="ru-RU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мер по  </a:t>
            </a:r>
            <a:r>
              <a:rPr lang="ru-RU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предотвращению или урегулированию конфликта </a:t>
            </a:r>
            <a:r>
              <a:rPr lang="ru-RU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интересов</a:t>
            </a:r>
            <a:endParaRPr lang="ru-RU"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Параллелограмм 14"/>
          <p:cNvSpPr/>
          <p:nvPr/>
        </p:nvSpPr>
        <p:spPr>
          <a:xfrm flipV="1">
            <a:off x="1064743" y="2990727"/>
            <a:ext cx="7306983" cy="1276472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  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98991" y="3844275"/>
            <a:ext cx="5035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697730" y="3116236"/>
            <a:ext cx="64383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есоблюдение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служащим требований о предотвращении и урегулировании конфликта интересов и (или) неисполнения обязанностей, установленных законодательством Российской Федерации в целях противодействия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коррупции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Параллелограмм 19"/>
          <p:cNvSpPr/>
          <p:nvPr/>
        </p:nvSpPr>
        <p:spPr>
          <a:xfrm flipV="1">
            <a:off x="1419635" y="2640070"/>
            <a:ext cx="7084907" cy="398000"/>
          </a:xfrm>
          <a:prstGeom prst="parallelogram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273698" y="2595480"/>
            <a:ext cx="616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Иные дисциплинарные взыскания </a:t>
            </a:r>
            <a:r>
              <a:rPr lang="ru-RU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 учетом оценки всех обстоятельств, в том числе критериев привлечения к ответственности    )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Google Shape;563;p39"/>
          <p:cNvSpPr/>
          <p:nvPr/>
        </p:nvSpPr>
        <p:spPr>
          <a:xfrm>
            <a:off x="1419635" y="853150"/>
            <a:ext cx="340844" cy="297873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562;p39"/>
          <p:cNvSpPr/>
          <p:nvPr/>
        </p:nvSpPr>
        <p:spPr>
          <a:xfrm>
            <a:off x="138403" y="1400985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562;p39"/>
          <p:cNvSpPr/>
          <p:nvPr/>
        </p:nvSpPr>
        <p:spPr>
          <a:xfrm>
            <a:off x="4266353" y="1363169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563;p39"/>
          <p:cNvSpPr/>
          <p:nvPr/>
        </p:nvSpPr>
        <p:spPr>
          <a:xfrm>
            <a:off x="1756015" y="2692855"/>
            <a:ext cx="340844" cy="297873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562;p39"/>
          <p:cNvSpPr/>
          <p:nvPr/>
        </p:nvSpPr>
        <p:spPr>
          <a:xfrm>
            <a:off x="1356886" y="3134710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3269516" y="4321548"/>
            <a:ext cx="52322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Обзор практики привлечения к ответственности государственных (муниципальных) служащих за несоблюдение ограничений и запретов, неисполнение обязанностей, установленных в целях противодействия коррупции</a:t>
            </a:r>
            <a:r>
              <a:rPr lang="ru-RU" sz="1000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000" i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подготовленный </a:t>
            </a:r>
            <a:r>
              <a:rPr lang="ru-RU" sz="1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Министерством труда и социальной защиты Российской Федерации (письмо от 15.04.2022 № 28-6/10/П-2479)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5-конечная звезда 25"/>
          <p:cNvSpPr/>
          <p:nvPr/>
        </p:nvSpPr>
        <p:spPr>
          <a:xfrm>
            <a:off x="4894355" y="2846731"/>
            <a:ext cx="117912" cy="8964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5-конечная звезда 26"/>
          <p:cNvSpPr/>
          <p:nvPr/>
        </p:nvSpPr>
        <p:spPr>
          <a:xfrm>
            <a:off x="3151604" y="4422026"/>
            <a:ext cx="117912" cy="8964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Ответственность руководителя и работников учреждения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1" name="Google Shape;181;p2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9" name="Параллелограмм 8"/>
          <p:cNvSpPr/>
          <p:nvPr/>
        </p:nvSpPr>
        <p:spPr>
          <a:xfrm flipV="1">
            <a:off x="4467150" y="1253385"/>
            <a:ext cx="3437329" cy="801781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14210" y="1180896"/>
            <a:ext cx="3330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Иные дисциплинарные 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взыскания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араллелограмм 10"/>
          <p:cNvSpPr/>
          <p:nvPr/>
        </p:nvSpPr>
        <p:spPr>
          <a:xfrm flipV="1">
            <a:off x="6713" y="1253385"/>
            <a:ext cx="3596699" cy="801781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37386" y="1197285"/>
            <a:ext cx="3549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Расторжение трудового договора –</a:t>
            </a:r>
          </a:p>
          <a:p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случае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непринятие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работником мер по предотвращению или урегулированию конфликта интересов</a:t>
            </a:r>
          </a:p>
        </p:txBody>
      </p:sp>
      <p:sp>
        <p:nvSpPr>
          <p:cNvPr id="15" name="Параллелограмм 14"/>
          <p:cNvSpPr/>
          <p:nvPr/>
        </p:nvSpPr>
        <p:spPr>
          <a:xfrm flipV="1">
            <a:off x="468719" y="2638096"/>
            <a:ext cx="6644403" cy="1829956"/>
          </a:xfrm>
          <a:prstGeom prst="parallelogram">
            <a:avLst>
              <a:gd name="adj" fmla="val 23658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50162" y="2549967"/>
            <a:ext cx="560052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целях </a:t>
            </a:r>
            <a:r>
              <a:rPr lang="ru-RU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применения </a:t>
            </a:r>
            <a:r>
              <a:rPr lang="ru-RU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ответственности:</a:t>
            </a:r>
            <a:endParaRPr lang="ru-RU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Разрабатываются соответствующие </a:t>
            </a:r>
            <a:r>
              <a:rPr 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акты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(предусматривающие порядок сообщения, форму уведомления)</a:t>
            </a:r>
          </a:p>
          <a:p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трудовом договоре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предусматриваются положения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обязанности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соблюдения указанных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актов</a:t>
            </a:r>
          </a:p>
        </p:txBody>
      </p:sp>
      <p:sp>
        <p:nvSpPr>
          <p:cNvPr id="10" name="Google Shape;562;p39"/>
          <p:cNvSpPr/>
          <p:nvPr/>
        </p:nvSpPr>
        <p:spPr>
          <a:xfrm>
            <a:off x="883071" y="2975317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562;p39"/>
          <p:cNvSpPr/>
          <p:nvPr/>
        </p:nvSpPr>
        <p:spPr>
          <a:xfrm>
            <a:off x="927580" y="3579958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563;p39"/>
          <p:cNvSpPr/>
          <p:nvPr/>
        </p:nvSpPr>
        <p:spPr>
          <a:xfrm>
            <a:off x="127028" y="1310857"/>
            <a:ext cx="340844" cy="297873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563;p39"/>
          <p:cNvSpPr/>
          <p:nvPr/>
        </p:nvSpPr>
        <p:spPr>
          <a:xfrm>
            <a:off x="4631009" y="1293569"/>
            <a:ext cx="340844" cy="297873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0"/>
          <p:cNvSpPr txBox="1">
            <a:spLocks noGrp="1"/>
          </p:cNvSpPr>
          <p:nvPr>
            <p:ph type="title"/>
          </p:nvPr>
        </p:nvSpPr>
        <p:spPr>
          <a:xfrm>
            <a:off x="1124373" y="433493"/>
            <a:ext cx="8134773" cy="59168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Методические материалы по вопросам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конфликта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интересов</a:t>
            </a:r>
            <a:b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1" name="Google Shape;261;p30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25" y="1266415"/>
            <a:ext cx="3212580" cy="177134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6" name="Google Shape;300;p35"/>
          <p:cNvSpPr/>
          <p:nvPr/>
        </p:nvSpPr>
        <p:spPr>
          <a:xfrm>
            <a:off x="47413" y="1138315"/>
            <a:ext cx="3498403" cy="2605701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624" y="2370823"/>
            <a:ext cx="2622281" cy="84636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829912" y="4102861"/>
            <a:ext cx="26677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http://www.nso.ru/page/26800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5816" y="554818"/>
            <a:ext cx="5435624" cy="458868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829912" y="4476878"/>
            <a:ext cx="30420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http://www.nso.ru/page/50389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>
            <a:spLocks noGrp="1"/>
          </p:cNvSpPr>
          <p:nvPr>
            <p:ph type="ctrTitle"/>
          </p:nvPr>
        </p:nvSpPr>
        <p:spPr>
          <a:xfrm>
            <a:off x="121921" y="-1"/>
            <a:ext cx="9022080" cy="41317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ЛИЧНАЯ ЗАИНТЕРЕСОВАНННОСТЬ И КОНФЛИКТ ИНТЕРЕСОВ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61AE00-ABBA-465C-923C-5A026CEB1D08}"/>
              </a:ext>
            </a:extLst>
          </p:cNvPr>
          <p:cNvSpPr txBox="1"/>
          <p:nvPr/>
        </p:nvSpPr>
        <p:spPr>
          <a:xfrm>
            <a:off x="349135" y="4419308"/>
            <a:ext cx="8649169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ru-RU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Долгих Елена Владимировна, советник отдела по профилактике коррупционных и иных правонарушений администрации Губернатора Новосибирской области и Правительства Новосибирской </a:t>
            </a:r>
            <a:r>
              <a:rPr lang="ru-RU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</a:t>
            </a:r>
            <a:r>
              <a:rPr lang="ru-R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238 64 82,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deva@nso.ru</a:t>
            </a:r>
            <a:endParaRPr lang="ru-RU" sz="14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8226" y="4135412"/>
            <a:ext cx="1457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04.10.2022</a:t>
            </a:r>
            <a:endParaRPr lang="ru-RU" b="1" dirty="0">
              <a:solidFill>
                <a:schemeClr val="bg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0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Личная заинтересованность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2"/>
          </p:nvPr>
        </p:nvSpPr>
        <p:spPr>
          <a:xfrm>
            <a:off x="203200" y="4046471"/>
            <a:ext cx="8744373" cy="8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Bef>
                <a:spcPts val="1000"/>
              </a:spcBef>
              <a:spcAft>
                <a:spcPts val="1000"/>
              </a:spcAft>
              <a:buNone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Часть 2 статьи 10 Федерального закона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25 декабря 2008 года № 273-ФЗ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противодействии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коррупции»</a:t>
            </a:r>
            <a:endParaRPr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8" name="Параллелограмм 7"/>
          <p:cNvSpPr/>
          <p:nvPr/>
        </p:nvSpPr>
        <p:spPr>
          <a:xfrm flipV="1">
            <a:off x="594900" y="1486861"/>
            <a:ext cx="8352673" cy="2448446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101386" y="1718603"/>
            <a:ext cx="69477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600"/>
              </a:spcBef>
              <a:buClr>
                <a:srgbClr val="FF8700"/>
              </a:buClr>
              <a:buSzPts val="2600"/>
            </a:pPr>
            <a:r>
              <a:rPr lang="ru-RU" sz="2000" dirty="0">
                <a:solidFill>
                  <a:srgbClr val="FF87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Roboto"/>
              </a:rPr>
              <a:t>Возможность</a:t>
            </a:r>
            <a:r>
              <a:rPr lang="ru-RU" sz="2000" dirty="0">
                <a:solidFill>
                  <a:srgbClr val="FF87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Roboto"/>
              </a:rPr>
              <a:t> </a:t>
            </a:r>
            <a:r>
              <a:rPr lang="ru-RU" sz="2000" dirty="0">
                <a:solidFill>
                  <a:srgbClr val="2222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Roboto"/>
              </a:rPr>
              <a:t>получения доходов имущественного характера - в виде денег, иного имущества, в том числе имущественных прав, услуг имущественного характера, результатов выполненных работ или каких-либо выгод (преимуществ).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Возникновение личной заинтересованности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9" name="Стрелка вправо 8"/>
          <p:cNvSpPr/>
          <p:nvPr/>
        </p:nvSpPr>
        <p:spPr>
          <a:xfrm>
            <a:off x="761860" y="2698974"/>
            <a:ext cx="2000250" cy="342900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0800000">
            <a:off x="6111544" y="2689449"/>
            <a:ext cx="2076450" cy="361950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2053" name="Picture 5" descr="4581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56" y="2084706"/>
            <a:ext cx="665162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45471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452" y="2106931"/>
            <a:ext cx="642938" cy="64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36980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543" y="1983295"/>
            <a:ext cx="6572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256246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286" y="1996137"/>
            <a:ext cx="7239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20020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270" y="2195512"/>
            <a:ext cx="6604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152400" y="150168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52400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" name="Picture 9" descr="334979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515" y="1814925"/>
            <a:ext cx="1150937" cy="144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араллелограмм 27"/>
          <p:cNvSpPr/>
          <p:nvPr/>
        </p:nvSpPr>
        <p:spPr>
          <a:xfrm flipV="1">
            <a:off x="366925" y="1287487"/>
            <a:ext cx="2735437" cy="681347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  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19486" y="1303477"/>
            <a:ext cx="28068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1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Личные </a:t>
            </a:r>
            <a:r>
              <a:rPr lang="ru-RU" altLang="ru-RU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интересы должностного лица,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родственников и иных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третьих лиц</a:t>
            </a:r>
          </a:p>
        </p:txBody>
      </p:sp>
      <p:sp>
        <p:nvSpPr>
          <p:cNvPr id="30" name="Параллелограмм 29"/>
          <p:cNvSpPr/>
          <p:nvPr/>
        </p:nvSpPr>
        <p:spPr>
          <a:xfrm flipV="1">
            <a:off x="5782050" y="1232206"/>
            <a:ext cx="2735437" cy="681347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  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863768" y="128237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Законные</a:t>
            </a:r>
            <a:r>
              <a:rPr lang="ru-RU" alt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интересы граждан,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организаций и государства</a:t>
            </a:r>
          </a:p>
        </p:txBody>
      </p:sp>
      <p:sp>
        <p:nvSpPr>
          <p:cNvPr id="32" name="Параллелограмм 31"/>
          <p:cNvSpPr/>
          <p:nvPr/>
        </p:nvSpPr>
        <p:spPr>
          <a:xfrm flipV="1">
            <a:off x="5462121" y="3325331"/>
            <a:ext cx="3375293" cy="1453953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   </a:t>
            </a:r>
            <a:endParaRPr lang="ru-RU" dirty="0"/>
          </a:p>
        </p:txBody>
      </p:sp>
      <p:sp>
        <p:nvSpPr>
          <p:cNvPr id="25" name="Параллелограмм 24"/>
          <p:cNvSpPr/>
          <p:nvPr/>
        </p:nvSpPr>
        <p:spPr>
          <a:xfrm flipV="1">
            <a:off x="194469" y="3333832"/>
            <a:ext cx="3375293" cy="1453953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  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871547" y="3333832"/>
            <a:ext cx="2556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озможность </a:t>
            </a:r>
            <a:r>
              <a:rPr lang="ru-RU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получения доходов, выгод, </a:t>
            </a: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преимуществ в отношении себя и (или) родственников и иных третьих лиц </a:t>
            </a:r>
            <a:endParaRPr lang="ru-RU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7450" y="3341911"/>
            <a:ext cx="29714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Заинтересованное должностное лицо, </a:t>
            </a:r>
            <a:endParaRPr lang="ru-RU" altLang="ru-RU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обладающее</a:t>
            </a:r>
            <a:r>
              <a:rPr lang="ru-RU" altLang="ru-RU" sz="11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1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полномочиями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1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altLang="ru-RU" sz="11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принятию </a:t>
            </a:r>
            <a:r>
              <a:rPr lang="ru-RU" altLang="ru-RU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кадровых, финансовых,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материально-технических и иных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управленческих </a:t>
            </a:r>
            <a:r>
              <a:rPr lang="ru-RU" altLang="ru-RU" sz="11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решений, </a:t>
            </a:r>
            <a:r>
              <a:rPr lang="ru-RU" altLang="ru-RU" sz="11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участвующее в принятии решений, их согласовании</a:t>
            </a:r>
            <a:endParaRPr lang="ru-RU" altLang="ru-RU" sz="11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12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Конфликт интересов</a:t>
            </a:r>
            <a:endParaRPr dirty="0"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2"/>
          </p:nvPr>
        </p:nvSpPr>
        <p:spPr>
          <a:xfrm>
            <a:off x="758546" y="2296621"/>
            <a:ext cx="8260080" cy="33065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buNone/>
            </a:pPr>
            <a:endParaRPr sz="1400" dirty="0"/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533" y="86660"/>
            <a:ext cx="8927685" cy="935290"/>
          </a:xfrm>
          <a:prstGeom prst="rect">
            <a:avLst/>
          </a:prstGeom>
        </p:spPr>
      </p:pic>
      <p:sp>
        <p:nvSpPr>
          <p:cNvPr id="6" name="Google Shape;117;p14"/>
          <p:cNvSpPr txBox="1">
            <a:spLocks noGrp="1"/>
          </p:cNvSpPr>
          <p:nvPr>
            <p:ph type="body" idx="2"/>
          </p:nvPr>
        </p:nvSpPr>
        <p:spPr>
          <a:xfrm>
            <a:off x="230293" y="4303346"/>
            <a:ext cx="8771466" cy="7243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spcBef>
                <a:spcPts val="1000"/>
              </a:spcBef>
              <a:spcAft>
                <a:spcPts val="1000"/>
              </a:spcAft>
              <a:buNone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Часть 2 статьи 10 Федерального закона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25 декабря 2008 года № 273-ФЗ «О противодействии коррупции»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араллелограмм 7"/>
          <p:cNvSpPr/>
          <p:nvPr/>
        </p:nvSpPr>
        <p:spPr>
          <a:xfrm flipV="1">
            <a:off x="297450" y="1372092"/>
            <a:ext cx="8352673" cy="3030367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  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65013" y="1599709"/>
            <a:ext cx="69020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Ситуация, при которой личная заинтересованность (прямая или косвенная)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должностного лица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замещающего должность, замещение которой предусматривает обязанность принимать меры по предотвращению и урегулированию конфликта интересов,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влияет или может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повлиять на надлежащее, объективное и беспристрастное исполнение им должностных (служебных) обязанностей (осуществление полномочий).</a:t>
            </a:r>
          </a:p>
        </p:txBody>
      </p:sp>
    </p:spTree>
    <p:extLst>
      <p:ext uri="{BB962C8B-B14F-4D97-AF65-F5344CB8AC3E}">
        <p14:creationId xmlns:p14="http://schemas.microsoft.com/office/powerpoint/2010/main" val="322053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Прямая личная заинтересованность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9" name="Google Shape;249;p29"/>
          <p:cNvSpPr/>
          <p:nvPr/>
        </p:nvSpPr>
        <p:spPr>
          <a:xfrm>
            <a:off x="880533" y="1964267"/>
            <a:ext cx="2499360" cy="1632930"/>
          </a:xfrm>
          <a:prstGeom prst="chevron">
            <a:avLst>
              <a:gd name="adj" fmla="val 25486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Roboto"/>
              </a:rPr>
              <a:t>Личная заинтересованность</a:t>
            </a:r>
            <a:endParaRPr sz="18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Roboto"/>
            </a:endParaRPr>
          </a:p>
        </p:txBody>
      </p:sp>
      <p:sp>
        <p:nvSpPr>
          <p:cNvPr id="250" name="Google Shape;250;p2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251" name="Google Shape;251;p29"/>
          <p:cNvSpPr/>
          <p:nvPr/>
        </p:nvSpPr>
        <p:spPr>
          <a:xfrm>
            <a:off x="3302000" y="1964267"/>
            <a:ext cx="2427029" cy="1632930"/>
          </a:xfrm>
          <a:prstGeom prst="chevron">
            <a:avLst>
              <a:gd name="adj" fmla="val 25486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Roboto"/>
              </a:rPr>
              <a:t>ПРЯМАЯ</a:t>
            </a:r>
            <a:endParaRPr sz="18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Roboto"/>
            </a:endParaRPr>
          </a:p>
        </p:txBody>
      </p:sp>
      <p:sp>
        <p:nvSpPr>
          <p:cNvPr id="252" name="Google Shape;252;p29"/>
          <p:cNvSpPr/>
          <p:nvPr/>
        </p:nvSpPr>
        <p:spPr>
          <a:xfrm>
            <a:off x="5651136" y="1964267"/>
            <a:ext cx="2443818" cy="1632930"/>
          </a:xfrm>
          <a:prstGeom prst="chevron">
            <a:avLst>
              <a:gd name="adj" fmla="val 25486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Roboto"/>
              </a:rPr>
              <a:t>В ОТНОШЕНИИ СЕБЯ</a:t>
            </a:r>
            <a:endParaRPr sz="18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Косвенная личная заинтересованность</a:t>
            </a:r>
            <a:endParaRPr dirty="0"/>
          </a:p>
        </p:txBody>
      </p:sp>
      <p:sp>
        <p:nvSpPr>
          <p:cNvPr id="249" name="Google Shape;249;p29"/>
          <p:cNvSpPr/>
          <p:nvPr/>
        </p:nvSpPr>
        <p:spPr>
          <a:xfrm>
            <a:off x="128288" y="1964267"/>
            <a:ext cx="2462762" cy="1673570"/>
          </a:xfrm>
          <a:prstGeom prst="chevron">
            <a:avLst>
              <a:gd name="adj" fmla="val 25486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Roboto"/>
              </a:rPr>
              <a:t>Личная заинтересованность</a:t>
            </a:r>
            <a:endParaRPr sz="1800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Roboto"/>
            </a:endParaRPr>
          </a:p>
        </p:txBody>
      </p:sp>
      <p:sp>
        <p:nvSpPr>
          <p:cNvPr id="250" name="Google Shape;250;p2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51" name="Google Shape;251;p29"/>
          <p:cNvSpPr/>
          <p:nvPr/>
        </p:nvSpPr>
        <p:spPr>
          <a:xfrm>
            <a:off x="2291195" y="1964267"/>
            <a:ext cx="2477232" cy="1673570"/>
          </a:xfrm>
          <a:prstGeom prst="chevron">
            <a:avLst>
              <a:gd name="adj" fmla="val 25486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КОСВЕННАЯ</a:t>
            </a:r>
            <a:endParaRPr sz="1800" dirty="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2" name="Google Shape;252;p29"/>
          <p:cNvSpPr/>
          <p:nvPr/>
        </p:nvSpPr>
        <p:spPr>
          <a:xfrm>
            <a:off x="4513418" y="1903307"/>
            <a:ext cx="2450389" cy="1673570"/>
          </a:xfrm>
          <a:prstGeom prst="chevron">
            <a:avLst>
              <a:gd name="adj" fmla="val 25486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Roboto"/>
              </a:rPr>
              <a:t>В отношении лица, состоящего c заинтересованным субъектом в близком родстве (свойстве)</a:t>
            </a:r>
            <a:endParaRPr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Roboto"/>
            </a:endParaRPr>
          </a:p>
        </p:txBody>
      </p:sp>
      <p:sp>
        <p:nvSpPr>
          <p:cNvPr id="7" name="Google Shape;252;p29"/>
          <p:cNvSpPr/>
          <p:nvPr/>
        </p:nvSpPr>
        <p:spPr>
          <a:xfrm>
            <a:off x="6640050" y="1903307"/>
            <a:ext cx="2378700" cy="1673570"/>
          </a:xfrm>
          <a:prstGeom prst="chevron">
            <a:avLst>
              <a:gd name="adj" fmla="val 25486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eaLnBrk="0" fontAlgn="base" hangingPunct="0"/>
            <a:r>
              <a:rPr lang="ru-RU" altLang="ru-RU" sz="1200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отношении лица, с которым заинтересованный субъект связан имущественными, корпоративными или иными близкими отношениями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6302530" y="3605257"/>
            <a:ext cx="484632" cy="289413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араллелограмм 12"/>
          <p:cNvSpPr/>
          <p:nvPr/>
        </p:nvSpPr>
        <p:spPr>
          <a:xfrm flipV="1">
            <a:off x="5124112" y="3923051"/>
            <a:ext cx="2841469" cy="902138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10292" y="3866289"/>
            <a:ext cx="22419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ahoma" panose="020B0604030504040204" pitchFamily="34" charset="0"/>
              </a:rPr>
              <a:t>Также свойственников, лиц, состоящих </a:t>
            </a:r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</a:rPr>
              <a:t>с ним в фактических брачных отношениях, </a:t>
            </a:r>
            <a:r>
              <a:rPr lang="ru-RU" sz="1000" dirty="0" smtClean="0">
                <a:solidFill>
                  <a:schemeClr val="tx1"/>
                </a:solidFill>
                <a:latin typeface="Tahoma" panose="020B0604030504040204" pitchFamily="34" charset="0"/>
              </a:rPr>
              <a:t>имеющих </a:t>
            </a:r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</a:rPr>
              <a:t>совместных детей, совместно </a:t>
            </a:r>
            <a:r>
              <a:rPr lang="ru-RU" sz="1000" dirty="0" smtClean="0">
                <a:solidFill>
                  <a:schemeClr val="tx1"/>
                </a:solidFill>
                <a:latin typeface="Tahoma" panose="020B0604030504040204" pitchFamily="34" charset="0"/>
              </a:rPr>
              <a:t>проживающих </a:t>
            </a:r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</a:rPr>
              <a:t>(в том числе в разводе)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1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 txBox="1">
            <a:spLocks noGrp="1"/>
          </p:cNvSpPr>
          <p:nvPr>
            <p:ph type="title"/>
          </p:nvPr>
        </p:nvSpPr>
        <p:spPr>
          <a:xfrm>
            <a:off x="1070187" y="289622"/>
            <a:ext cx="7857066" cy="69928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Схема </a:t>
            </a:r>
            <a:r>
              <a:rPr lang="ru-RU" dirty="0"/>
              <a:t>действий при  </a:t>
            </a:r>
            <a:r>
              <a:rPr lang="ru-RU" dirty="0" smtClean="0"/>
              <a:t>возникновении </a:t>
            </a:r>
            <a:r>
              <a:rPr lang="ru-RU" dirty="0"/>
              <a:t>личной </a:t>
            </a:r>
            <a:r>
              <a:rPr lang="ru-RU" dirty="0" smtClean="0"/>
              <a:t>заинтересованности</a:t>
            </a:r>
            <a:r>
              <a:rPr lang="ru-RU" dirty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dirty="0"/>
          </a:p>
        </p:txBody>
      </p:sp>
      <p:sp>
        <p:nvSpPr>
          <p:cNvPr id="195" name="Google Shape;195;p2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 dirty="0"/>
          </a:p>
        </p:txBody>
      </p:sp>
      <p:sp>
        <p:nvSpPr>
          <p:cNvPr id="21" name="Параллелограмм 20"/>
          <p:cNvSpPr/>
          <p:nvPr/>
        </p:nvSpPr>
        <p:spPr>
          <a:xfrm flipV="1">
            <a:off x="791633" y="1502782"/>
            <a:ext cx="7084907" cy="398000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239520" y="1524269"/>
            <a:ext cx="4779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Обязанность № 1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араллелограмм 22"/>
          <p:cNvSpPr/>
          <p:nvPr/>
        </p:nvSpPr>
        <p:spPr>
          <a:xfrm flipV="1">
            <a:off x="2120053" y="1926710"/>
            <a:ext cx="7023947" cy="518433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214880" y="1975608"/>
            <a:ext cx="6316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Сообщить  письменно о возникновении личной заинтересованности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2879367" y="1551515"/>
            <a:ext cx="484632" cy="289413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араллелограмм 9"/>
          <p:cNvSpPr/>
          <p:nvPr/>
        </p:nvSpPr>
        <p:spPr>
          <a:xfrm flipV="1">
            <a:off x="2631440" y="2445144"/>
            <a:ext cx="7084907" cy="398000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46025" y="2492643"/>
            <a:ext cx="6563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 только лицу станет известно о личной заинтересованности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988032" y="2011024"/>
            <a:ext cx="484632" cy="28941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Google Shape;645;p39"/>
          <p:cNvGrpSpPr/>
          <p:nvPr/>
        </p:nvGrpSpPr>
        <p:grpSpPr>
          <a:xfrm>
            <a:off x="8064013" y="2467750"/>
            <a:ext cx="332670" cy="332670"/>
            <a:chOff x="6649150" y="309350"/>
            <a:chExt cx="395800" cy="395800"/>
          </a:xfrm>
        </p:grpSpPr>
        <p:sp>
          <p:nvSpPr>
            <p:cNvPr id="15" name="Google Shape;646;p39"/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l" t="t" r="r" b="b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647;p39"/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l" t="t" r="r" b="b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48;p39"/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l" t="t" r="r" b="b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49;p39"/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650;p39"/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651;p39"/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52;p39"/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653;p39"/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54;p39"/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655;p39"/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656;p39"/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657;p39"/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658;p39"/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659;p39"/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660;p39"/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661;p39"/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62;p39"/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663;p39"/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64;p39"/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665;p39"/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666;p39"/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667;p39"/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668;p39"/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 txBox="1">
            <a:spLocks noGrp="1"/>
          </p:cNvSpPr>
          <p:nvPr>
            <p:ph type="body" idx="1"/>
          </p:nvPr>
        </p:nvSpPr>
        <p:spPr>
          <a:xfrm>
            <a:off x="1101375" y="1311550"/>
            <a:ext cx="3681900" cy="353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Приказом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органа 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 отношении: государственных гражданских служащих;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руководителей учреждений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0" name="Google Shape;170;p20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/>
              <a:t>ПОРЯДОК СООБЩЕНИЯ</a:t>
            </a:r>
            <a:r>
              <a:rPr lang="ru-RU" sz="1800" dirty="0"/>
              <a:t>,</a:t>
            </a:r>
            <a:r>
              <a:rPr lang="ru-RU" sz="1800" dirty="0" smtClean="0"/>
              <a:t> ФОРМА УВЕДОМЛЕНИЯ СОДЕРЖАТСЯ В ПОЛОЖЕНИИ О КОНФЛИКТЕ ИНТЕРЕСОВ, УТВЕРЖДАЕМОМ:</a:t>
            </a:r>
            <a:endParaRPr sz="1800" dirty="0"/>
          </a:p>
        </p:txBody>
      </p:sp>
      <p:sp>
        <p:nvSpPr>
          <p:cNvPr id="171" name="Google Shape;171;p20"/>
          <p:cNvSpPr txBox="1">
            <a:spLocks noGrp="1"/>
          </p:cNvSpPr>
          <p:nvPr>
            <p:ph type="body" idx="2"/>
          </p:nvPr>
        </p:nvSpPr>
        <p:spPr>
          <a:xfrm>
            <a:off x="5004948" y="1311550"/>
            <a:ext cx="4017131" cy="353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Приказом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учреждения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    отношении: работников учреждений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2" name="Google Shape;172;p20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6" name="Google Shape;365;p39"/>
          <p:cNvGrpSpPr/>
          <p:nvPr/>
        </p:nvGrpSpPr>
        <p:grpSpPr>
          <a:xfrm flipH="1">
            <a:off x="793063" y="1481261"/>
            <a:ext cx="308312" cy="418128"/>
            <a:chOff x="596350" y="929175"/>
            <a:chExt cx="407950" cy="497475"/>
          </a:xfrm>
        </p:grpSpPr>
        <p:sp>
          <p:nvSpPr>
            <p:cNvPr id="7" name="Google Shape;366;p39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67;p39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368;p39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69;p39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70;p39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71;p39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372;p39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365;p39"/>
          <p:cNvGrpSpPr/>
          <p:nvPr/>
        </p:nvGrpSpPr>
        <p:grpSpPr>
          <a:xfrm flipH="1">
            <a:off x="4734430" y="1481261"/>
            <a:ext cx="308312" cy="418128"/>
            <a:chOff x="596350" y="929175"/>
            <a:chExt cx="407950" cy="497475"/>
          </a:xfrm>
        </p:grpSpPr>
        <p:sp>
          <p:nvSpPr>
            <p:cNvPr id="15" name="Google Shape;366;p39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367;p39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68;p39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69;p39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370;p39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71;p39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72;p39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" name="Google Shape;562;p39"/>
          <p:cNvSpPr/>
          <p:nvPr/>
        </p:nvSpPr>
        <p:spPr>
          <a:xfrm>
            <a:off x="751264" y="2427463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562;p39"/>
          <p:cNvSpPr/>
          <p:nvPr/>
        </p:nvSpPr>
        <p:spPr>
          <a:xfrm>
            <a:off x="741764" y="3656862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562;p39"/>
          <p:cNvSpPr/>
          <p:nvPr/>
        </p:nvSpPr>
        <p:spPr>
          <a:xfrm>
            <a:off x="4609089" y="2427462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1185334" y="-610467"/>
            <a:ext cx="8006080" cy="2400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solidFill>
                <a:schemeClr val="tx1"/>
              </a:solidFill>
              <a:latin typeface="Dosis"/>
              <a:ea typeface="Dosis"/>
              <a:cs typeface="Dosis"/>
              <a:sym typeface="Dosis"/>
            </a:endParaRPr>
          </a:p>
          <a:p>
            <a:endParaRPr lang="ru-RU" sz="2400" dirty="0">
              <a:solidFill>
                <a:schemeClr val="tx1"/>
              </a:solidFill>
              <a:latin typeface="Dosis"/>
              <a:ea typeface="Dosis"/>
              <a:cs typeface="Dosis"/>
              <a:sym typeface="Dosis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Dosis"/>
              </a:rPr>
              <a:t>Схема действий при </a:t>
            </a:r>
            <a:r>
              <a:rPr lang="ru-RU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возникновении</a:t>
            </a:r>
            <a:r>
              <a:rPr lang="ru-RU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Dosis"/>
              </a:rPr>
              <a:t> личной заинтересованности  </a:t>
            </a:r>
          </a:p>
          <a:p>
            <a:endParaRPr lang="ru-RU" sz="2400" dirty="0" smtClean="0">
              <a:solidFill>
                <a:schemeClr val="tx1"/>
              </a:solidFill>
              <a:latin typeface="Dosis"/>
              <a:ea typeface="Dosis"/>
              <a:cs typeface="Dosis"/>
              <a:sym typeface="Dosis"/>
            </a:endParaRPr>
          </a:p>
          <a:p>
            <a:endParaRPr lang="ru-RU" sz="2400" dirty="0">
              <a:solidFill>
                <a:schemeClr val="tx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0" name="Параллелограмм 9"/>
          <p:cNvSpPr/>
          <p:nvPr/>
        </p:nvSpPr>
        <p:spPr>
          <a:xfrm flipV="1">
            <a:off x="791633" y="1502782"/>
            <a:ext cx="7084907" cy="398000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85334" y="1502782"/>
            <a:ext cx="5642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Обязанность № 2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араллелограмм 12"/>
          <p:cNvSpPr/>
          <p:nvPr/>
        </p:nvSpPr>
        <p:spPr>
          <a:xfrm flipV="1">
            <a:off x="1788159" y="1909370"/>
            <a:ext cx="7084907" cy="398000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88158" y="1954482"/>
            <a:ext cx="7084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Принять меры по предотвращению и урегулированию конфликта интересов: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2898987" y="1556482"/>
            <a:ext cx="484632" cy="289413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араллелограмм 8"/>
          <p:cNvSpPr/>
          <p:nvPr/>
        </p:nvSpPr>
        <p:spPr>
          <a:xfrm flipV="1">
            <a:off x="1174832" y="2406858"/>
            <a:ext cx="7084907" cy="398000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11" name="Параллелограмм 10"/>
          <p:cNvSpPr/>
          <p:nvPr/>
        </p:nvSpPr>
        <p:spPr>
          <a:xfrm flipV="1">
            <a:off x="1887581" y="3614309"/>
            <a:ext cx="7256419" cy="371128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12" name="Параллелограмм 11"/>
          <p:cNvSpPr/>
          <p:nvPr/>
        </p:nvSpPr>
        <p:spPr>
          <a:xfrm flipV="1">
            <a:off x="1357698" y="2789146"/>
            <a:ext cx="7084907" cy="398000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/>
              <a:t>   </a:t>
            </a:r>
            <a:endParaRPr lang="ru-RU" dirty="0"/>
          </a:p>
        </p:txBody>
      </p:sp>
      <p:sp>
        <p:nvSpPr>
          <p:cNvPr id="14" name="Параллелограмм 13"/>
          <p:cNvSpPr/>
          <p:nvPr/>
        </p:nvSpPr>
        <p:spPr>
          <a:xfrm flipV="1">
            <a:off x="1636950" y="3218245"/>
            <a:ext cx="7084907" cy="398000"/>
          </a:xfrm>
          <a:prstGeom prst="parallelogram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8259739" y="1986609"/>
            <a:ext cx="484632" cy="28941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43790" y="2352482"/>
            <a:ext cx="6312749" cy="459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Изменение должностного положения, вплоть до отстранения от исполнения должностных обязанностей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4507" y="2808240"/>
            <a:ext cx="6333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Отвод, самоотвод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4507" y="3239298"/>
            <a:ext cx="2573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Отказ от выгоды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4335" y="3612854"/>
            <a:ext cx="712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Досрочное прекращение гражданско-правовых обязательств, следствием которых стало возникновение личной заинтересованности</a:t>
            </a:r>
          </a:p>
        </p:txBody>
      </p:sp>
      <p:sp>
        <p:nvSpPr>
          <p:cNvPr id="19" name="Параллелограмм 18"/>
          <p:cNvSpPr/>
          <p:nvPr/>
        </p:nvSpPr>
        <p:spPr>
          <a:xfrm flipV="1">
            <a:off x="944033" y="4264331"/>
            <a:ext cx="7084907" cy="398000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065952" y="4204574"/>
            <a:ext cx="6841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Дополнительная мера по решению представителя нанимателя (работодателя): дополнительный </a:t>
            </a: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контроль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(регулярный отчет – контроль, предписано Минтруда РФ)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Google Shape;562;p39"/>
          <p:cNvSpPr/>
          <p:nvPr/>
        </p:nvSpPr>
        <p:spPr>
          <a:xfrm>
            <a:off x="1989173" y="2412783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562;p39"/>
          <p:cNvSpPr/>
          <p:nvPr/>
        </p:nvSpPr>
        <p:spPr>
          <a:xfrm>
            <a:off x="1998866" y="2813928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562;p39"/>
          <p:cNvSpPr/>
          <p:nvPr/>
        </p:nvSpPr>
        <p:spPr>
          <a:xfrm>
            <a:off x="2026188" y="3243565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562;p39"/>
          <p:cNvSpPr/>
          <p:nvPr/>
        </p:nvSpPr>
        <p:spPr>
          <a:xfrm>
            <a:off x="2030536" y="3629440"/>
            <a:ext cx="340844" cy="340865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lliam template">
  <a:themeElements>
    <a:clrScheme name="Custom 347">
      <a:dk1>
        <a:srgbClr val="222222"/>
      </a:dk1>
      <a:lt1>
        <a:srgbClr val="FFFFFF"/>
      </a:lt1>
      <a:dk2>
        <a:srgbClr val="666666"/>
      </a:dk2>
      <a:lt2>
        <a:srgbClr val="F3F3F3"/>
      </a:lt2>
      <a:accent1>
        <a:srgbClr val="FF8700"/>
      </a:accent1>
      <a:accent2>
        <a:srgbClr val="FFB840"/>
      </a:accent2>
      <a:accent3>
        <a:srgbClr val="333333"/>
      </a:accent3>
      <a:accent4>
        <a:srgbClr val="9B9796"/>
      </a:accent4>
      <a:accent5>
        <a:srgbClr val="C9C3BD"/>
      </a:accent5>
      <a:accent6>
        <a:srgbClr val="96C94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705</Words>
  <Application>Microsoft Office PowerPoint</Application>
  <PresentationFormat>Экран (16:9)</PresentationFormat>
  <Paragraphs>114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Dosis</vt:lpstr>
      <vt:lpstr>Roboto</vt:lpstr>
      <vt:lpstr>Tahoma</vt:lpstr>
      <vt:lpstr>Times New Roman</vt:lpstr>
      <vt:lpstr>William template</vt:lpstr>
      <vt:lpstr>ЛИЧНАЯ ЗАИНТЕРЕСОВАНННОСТЬ И КОНФЛИКТ ИНТЕРЕСОВ</vt:lpstr>
      <vt:lpstr>Личная заинтересованность</vt:lpstr>
      <vt:lpstr>Возникновение личной заинтересованности</vt:lpstr>
      <vt:lpstr>Конфликт интересов</vt:lpstr>
      <vt:lpstr>Прямая личная заинтересованность</vt:lpstr>
      <vt:lpstr>Косвенная личная заинтересованность</vt:lpstr>
      <vt:lpstr>     Схема действий при  возникновении личной заинтересованности:    </vt:lpstr>
      <vt:lpstr>ПОРЯДОК СООБЩЕНИЯ, ФОРМА УВЕДОМЛЕНИЯ СОДЕРЖАТСЯ В ПОЛОЖЕНИИ О КОНФЛИКТЕ ИНТЕРЕСОВ, УТВЕРЖДАЕМОМ:</vt:lpstr>
      <vt:lpstr>  Схема действий при возникновении личной заинтересованности    </vt:lpstr>
      <vt:lpstr>Презентация PowerPoint</vt:lpstr>
      <vt:lpstr>Ответственность руководителя и работников учреждения</vt:lpstr>
      <vt:lpstr>Методические материалы по вопросам конфликта интересов </vt:lpstr>
      <vt:lpstr>ЛИЧНАЯ ЗАИНТЕРЕСОВАНННОСТЬ И КОНФЛИКТ ИНТЕРЕСОВ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Долгих Елена Владимировна</dc:creator>
  <cp:lastModifiedBy>Долгих Елена Владимировна</cp:lastModifiedBy>
  <cp:revision>60</cp:revision>
  <dcterms:modified xsi:type="dcterms:W3CDTF">2022-10-04T01:45:42Z</dcterms:modified>
</cp:coreProperties>
</file>